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738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7187B344-3CD8-4425-BC7F-1E44E7480EDD}"/>
    <pc:docChg chg="custSel addSld delSld modSld">
      <pc:chgData name="Danny Young" userId="cb0f4ce2-eb4f-479e-8e8f-3beb257e632f" providerId="ADAL" clId="{7187B344-3CD8-4425-BC7F-1E44E7480EDD}" dt="2018-01-09T18:28:26.587" v="429" actId="1076"/>
      <pc:docMkLst>
        <pc:docMk/>
      </pc:docMkLst>
      <pc:sldChg chg="modSp">
        <pc:chgData name="Danny Young" userId="cb0f4ce2-eb4f-479e-8e8f-3beb257e632f" providerId="ADAL" clId="{7187B344-3CD8-4425-BC7F-1E44E7480EDD}" dt="2018-01-09T17:11:32.233" v="2" actId="1076"/>
        <pc:sldMkLst>
          <pc:docMk/>
          <pc:sldMk cId="0" sldId="259"/>
        </pc:sldMkLst>
        <pc:spChg chg="mod">
          <ac:chgData name="Danny Young" userId="cb0f4ce2-eb4f-479e-8e8f-3beb257e632f" providerId="ADAL" clId="{7187B344-3CD8-4425-BC7F-1E44E7480EDD}" dt="2018-01-09T17:11:27.754" v="0" actId="20577"/>
          <ac:spMkLst>
            <pc:docMk/>
            <pc:sldMk cId="0" sldId="259"/>
            <ac:spMk id="3" creationId="{00000000-0000-0000-0000-000000000000}"/>
          </ac:spMkLst>
        </pc:spChg>
        <pc:graphicFrameChg chg="mod">
          <ac:chgData name="Danny Young" userId="cb0f4ce2-eb4f-479e-8e8f-3beb257e632f" providerId="ADAL" clId="{7187B344-3CD8-4425-BC7F-1E44E7480EDD}" dt="2018-01-09T17:11:32.233" v="2" actId="1076"/>
          <ac:graphicFrameMkLst>
            <pc:docMk/>
            <pc:sldMk cId="0" sldId="259"/>
            <ac:graphicFrameMk id="14" creationId="{00000000-0000-0000-0000-000000000000}"/>
          </ac:graphicFrameMkLst>
        </pc:graphicFrameChg>
      </pc:sldChg>
      <pc:sldChg chg="addSp add del">
        <pc:chgData name="Danny Young" userId="cb0f4ce2-eb4f-479e-8e8f-3beb257e632f" providerId="ADAL" clId="{7187B344-3CD8-4425-BC7F-1E44E7480EDD}" dt="2018-01-09T18:24:17.096" v="284" actId="2696"/>
        <pc:sldMkLst>
          <pc:docMk/>
          <pc:sldMk cId="760392386" sldId="263"/>
        </pc:sldMkLst>
        <pc:inkChg chg="add">
          <ac:chgData name="Danny Young" userId="cb0f4ce2-eb4f-479e-8e8f-3beb257e632f" providerId="ADAL" clId="{7187B344-3CD8-4425-BC7F-1E44E7480EDD}" dt="2018-01-09T17:30:12.073" v="4" actId="2696"/>
          <ac:inkMkLst>
            <pc:docMk/>
            <pc:sldMk cId="760392386" sldId="263"/>
            <ac:inkMk id="4" creationId="{AF6886F2-9EAE-4541-B5D5-FC56C103E2A4}"/>
          </ac:inkMkLst>
        </pc:inkChg>
      </pc:sldChg>
      <pc:sldChg chg="addSp add del">
        <pc:chgData name="Danny Young" userId="cb0f4ce2-eb4f-479e-8e8f-3beb257e632f" providerId="ADAL" clId="{7187B344-3CD8-4425-BC7F-1E44E7480EDD}" dt="2018-01-09T18:25:14.117" v="411" actId="2696"/>
        <pc:sldMkLst>
          <pc:docMk/>
          <pc:sldMk cId="1081111858" sldId="264"/>
        </pc:sldMkLst>
        <pc:inkChg chg="add">
          <ac:chgData name="Danny Young" userId="cb0f4ce2-eb4f-479e-8e8f-3beb257e632f" providerId="ADAL" clId="{7187B344-3CD8-4425-BC7F-1E44E7480EDD}" dt="2018-01-09T18:21:28.522" v="6" actId="2696"/>
          <ac:inkMkLst>
            <pc:docMk/>
            <pc:sldMk cId="1081111858" sldId="264"/>
            <ac:inkMk id="4" creationId="{CCA8FA51-F871-47D1-849A-C8E6E857B532}"/>
          </ac:inkMkLst>
        </pc:inkChg>
      </pc:sldChg>
      <pc:sldChg chg="addSp delSp modSp add modAnim">
        <pc:chgData name="Danny Young" userId="cb0f4ce2-eb4f-479e-8e8f-3beb257e632f" providerId="ADAL" clId="{7187B344-3CD8-4425-BC7F-1E44E7480EDD}" dt="2018-01-09T18:27:38.673" v="427" actId="1076"/>
        <pc:sldMkLst>
          <pc:docMk/>
          <pc:sldMk cId="2658241095" sldId="265"/>
        </pc:sldMkLst>
        <pc:spChg chg="del">
          <ac:chgData name="Danny Young" userId="cb0f4ce2-eb4f-479e-8e8f-3beb257e632f" providerId="ADAL" clId="{7187B344-3CD8-4425-BC7F-1E44E7480EDD}" dt="2018-01-09T18:23:51.388" v="275" actId="478"/>
          <ac:spMkLst>
            <pc:docMk/>
            <pc:sldMk cId="2658241095" sldId="265"/>
            <ac:spMk id="2" creationId="{C225819E-5EDB-4F13-BF12-129F38134F3E}"/>
          </ac:spMkLst>
        </pc:spChg>
        <pc:spChg chg="mod">
          <ac:chgData name="Danny Young" userId="cb0f4ce2-eb4f-479e-8e8f-3beb257e632f" providerId="ADAL" clId="{7187B344-3CD8-4425-BC7F-1E44E7480EDD}" dt="2018-01-09T18:24:03.107" v="282" actId="14100"/>
          <ac:spMkLst>
            <pc:docMk/>
            <pc:sldMk cId="2658241095" sldId="265"/>
            <ac:spMk id="3" creationId="{EE775417-CC42-4C72-A3EF-73795750012A}"/>
          </ac:spMkLst>
        </pc:spChg>
        <pc:picChg chg="add mod">
          <ac:chgData name="Danny Young" userId="cb0f4ce2-eb4f-479e-8e8f-3beb257e632f" providerId="ADAL" clId="{7187B344-3CD8-4425-BC7F-1E44E7480EDD}" dt="2018-01-09T18:27:04.895" v="421" actId="14100"/>
          <ac:picMkLst>
            <pc:docMk/>
            <pc:sldMk cId="2658241095" sldId="265"/>
            <ac:picMk id="4" creationId="{A5668B00-A193-4F2C-BA02-835941793325}"/>
          </ac:picMkLst>
        </pc:picChg>
        <pc:picChg chg="add mod">
          <ac:chgData name="Danny Young" userId="cb0f4ce2-eb4f-479e-8e8f-3beb257e632f" providerId="ADAL" clId="{7187B344-3CD8-4425-BC7F-1E44E7480EDD}" dt="2018-01-09T18:26:52.425" v="417" actId="1076"/>
          <ac:picMkLst>
            <pc:docMk/>
            <pc:sldMk cId="2658241095" sldId="265"/>
            <ac:picMk id="5" creationId="{5AFE5660-763F-401D-AB86-CFFEE11E1807}"/>
          </ac:picMkLst>
        </pc:picChg>
        <pc:picChg chg="add mod">
          <ac:chgData name="Danny Young" userId="cb0f4ce2-eb4f-479e-8e8f-3beb257e632f" providerId="ADAL" clId="{7187B344-3CD8-4425-BC7F-1E44E7480EDD}" dt="2018-01-09T18:27:38.673" v="427" actId="1076"/>
          <ac:picMkLst>
            <pc:docMk/>
            <pc:sldMk cId="2658241095" sldId="265"/>
            <ac:picMk id="6" creationId="{4AC3D720-5E17-4D83-A642-8EC728C215F5}"/>
          </ac:picMkLst>
        </pc:picChg>
      </pc:sldChg>
      <pc:sldChg chg="addSp delSp modSp add">
        <pc:chgData name="Danny Young" userId="cb0f4ce2-eb4f-479e-8e8f-3beb257e632f" providerId="ADAL" clId="{7187B344-3CD8-4425-BC7F-1E44E7480EDD}" dt="2018-01-09T18:28:26.587" v="429" actId="1076"/>
        <pc:sldMkLst>
          <pc:docMk/>
          <pc:sldMk cId="351404999" sldId="266"/>
        </pc:sldMkLst>
        <pc:spChg chg="del">
          <ac:chgData name="Danny Young" userId="cb0f4ce2-eb4f-479e-8e8f-3beb257e632f" providerId="ADAL" clId="{7187B344-3CD8-4425-BC7F-1E44E7480EDD}" dt="2018-01-09T18:24:50.097" v="408" actId="478"/>
          <ac:spMkLst>
            <pc:docMk/>
            <pc:sldMk cId="351404999" sldId="266"/>
            <ac:spMk id="2" creationId="{DD3198D9-B0AE-4107-9B66-180D9AB7792B}"/>
          </ac:spMkLst>
        </pc:spChg>
        <pc:spChg chg="mod">
          <ac:chgData name="Danny Young" userId="cb0f4ce2-eb4f-479e-8e8f-3beb257e632f" providerId="ADAL" clId="{7187B344-3CD8-4425-BC7F-1E44E7480EDD}" dt="2018-01-09T18:24:56.195" v="410" actId="1076"/>
          <ac:spMkLst>
            <pc:docMk/>
            <pc:sldMk cId="351404999" sldId="266"/>
            <ac:spMk id="3" creationId="{813FF4AE-9341-4C4E-82D1-FA1493FCA3E9}"/>
          </ac:spMkLst>
        </pc:spChg>
        <pc:picChg chg="add mod">
          <ac:chgData name="Danny Young" userId="cb0f4ce2-eb4f-479e-8e8f-3beb257e632f" providerId="ADAL" clId="{7187B344-3CD8-4425-BC7F-1E44E7480EDD}" dt="2018-01-09T18:28:26.587" v="429" actId="1076"/>
          <ac:picMkLst>
            <pc:docMk/>
            <pc:sldMk cId="351404999" sldId="266"/>
            <ac:picMk id="4" creationId="{61B7D008-9E65-432D-950D-E52B35761F2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wmf"/><Relationship Id="rId3" Type="http://schemas.openxmlformats.org/officeDocument/2006/relationships/image" Target="../media/image24.wmf"/><Relationship Id="rId21" Type="http://schemas.openxmlformats.org/officeDocument/2006/relationships/image" Target="../media/image42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wmf"/><Relationship Id="rId16" Type="http://schemas.openxmlformats.org/officeDocument/2006/relationships/image" Target="../media/image37.wmf"/><Relationship Id="rId20" Type="http://schemas.openxmlformats.org/officeDocument/2006/relationships/image" Target="../media/image41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19" Type="http://schemas.openxmlformats.org/officeDocument/2006/relationships/image" Target="../media/image40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Relationship Id="rId22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8FC6E-0BAC-40D6-9E3E-797C73552512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4098B-74BA-4C22-BC42-28FF1D62CDC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53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098B-74BA-4C22-BC42-28FF1D62CDCC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03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335C-784A-4128-BB0B-5161FF2DD1E7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40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098B-74BA-4C22-BC42-28FF1D62CDCC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43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098B-74BA-4C22-BC42-28FF1D62CDCC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86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098B-74BA-4C22-BC42-28FF1D62CDC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76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098B-74BA-4C22-BC42-28FF1D62CDCC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10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098B-74BA-4C22-BC42-28FF1D62CDCC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49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750099-7D5A-4D24-A799-85CEB057D30B}" type="datetimeFigureOut">
              <a:rPr lang="en-CA" smtClean="0"/>
              <a:pPr/>
              <a:t>2018-01-09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2C16A8-34A2-4141-8A0A-67F3435AD92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8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9" Type="http://schemas.openxmlformats.org/officeDocument/2006/relationships/oleObject" Target="../embeddings/oleObject42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36.wmf"/><Relationship Id="rId42" Type="http://schemas.openxmlformats.org/officeDocument/2006/relationships/image" Target="../media/image40.wmf"/><Relationship Id="rId47" Type="http://schemas.openxmlformats.org/officeDocument/2006/relationships/oleObject" Target="../embeddings/oleObject46.bin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33" Type="http://schemas.openxmlformats.org/officeDocument/2006/relationships/oleObject" Target="../embeddings/oleObject39.bin"/><Relationship Id="rId38" Type="http://schemas.openxmlformats.org/officeDocument/2006/relationships/image" Target="../media/image38.wmf"/><Relationship Id="rId46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29" Type="http://schemas.openxmlformats.org/officeDocument/2006/relationships/oleObject" Target="../embeddings/oleObject37.bin"/><Relationship Id="rId41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1.wmf"/><Relationship Id="rId32" Type="http://schemas.openxmlformats.org/officeDocument/2006/relationships/image" Target="../media/image35.wmf"/><Relationship Id="rId37" Type="http://schemas.openxmlformats.org/officeDocument/2006/relationships/oleObject" Target="../embeddings/oleObject41.bin"/><Relationship Id="rId40" Type="http://schemas.openxmlformats.org/officeDocument/2006/relationships/image" Target="../media/image39.wmf"/><Relationship Id="rId45" Type="http://schemas.openxmlformats.org/officeDocument/2006/relationships/oleObject" Target="../embeddings/oleObject45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33.wmf"/><Relationship Id="rId36" Type="http://schemas.openxmlformats.org/officeDocument/2006/relationships/image" Target="../media/image37.wmf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2.bin"/><Relationship Id="rId31" Type="http://schemas.openxmlformats.org/officeDocument/2006/relationships/oleObject" Target="../embeddings/oleObject38.bin"/><Relationship Id="rId44" Type="http://schemas.openxmlformats.org/officeDocument/2006/relationships/image" Target="../media/image41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4.wmf"/><Relationship Id="rId14" Type="http://schemas.openxmlformats.org/officeDocument/2006/relationships/image" Target="../media/image26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36.bin"/><Relationship Id="rId30" Type="http://schemas.openxmlformats.org/officeDocument/2006/relationships/image" Target="../media/image34.wmf"/><Relationship Id="rId35" Type="http://schemas.openxmlformats.org/officeDocument/2006/relationships/oleObject" Target="../embeddings/oleObject40.bin"/><Relationship Id="rId43" Type="http://schemas.openxmlformats.org/officeDocument/2006/relationships/oleObject" Target="../embeddings/oleObject44.bin"/><Relationship Id="rId48" Type="http://schemas.openxmlformats.org/officeDocument/2006/relationships/image" Target="../media/image4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Section 4.1 Ratios </a:t>
            </a:r>
            <a:r>
              <a:rPr lang="en-CA"/>
              <a:t>and Equivalent </a:t>
            </a:r>
            <a:r>
              <a:rPr lang="en-CA" dirty="0"/>
              <a:t>ratios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CA" dirty="0"/>
              <a:t>I)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147248" cy="4586064"/>
          </a:xfrm>
        </p:spPr>
        <p:txBody>
          <a:bodyPr>
            <a:normAutofit/>
          </a:bodyPr>
          <a:lstStyle/>
          <a:p>
            <a:r>
              <a:rPr lang="en-CA" dirty="0"/>
              <a:t>A comparison of two quantities with the same units</a:t>
            </a:r>
          </a:p>
          <a:p>
            <a:r>
              <a:rPr lang="en-CA" dirty="0"/>
              <a:t>Often used in cooking and recipes when comparing two ingredients</a:t>
            </a:r>
          </a:p>
          <a:p>
            <a:r>
              <a:rPr lang="en-CA" dirty="0" err="1"/>
              <a:t>ie</a:t>
            </a:r>
            <a:r>
              <a:rPr lang="en-CA" dirty="0"/>
              <a:t>: the ratio of flour to water is 1:1 in making cream soup </a:t>
            </a:r>
          </a:p>
          <a:p>
            <a:r>
              <a:rPr lang="en-CA" dirty="0"/>
              <a:t>The ratio of making concrete involves cement, sand and gravel in a definite ratio 1:3:4 </a:t>
            </a:r>
          </a:p>
          <a:p>
            <a:r>
              <a:rPr lang="en-CA" dirty="0"/>
              <a:t>A semi-colon is used to separate the two values</a:t>
            </a:r>
          </a:p>
          <a:p>
            <a:r>
              <a:rPr lang="en-CA" dirty="0"/>
              <a:t>Always try to reduce the ratios by dividing by both numbers with any common factors</a:t>
            </a:r>
          </a:p>
          <a:p>
            <a:r>
              <a:rPr lang="en-CA" dirty="0"/>
              <a:t>Ratios can also be written as a fraction: </a:t>
            </a:r>
          </a:p>
          <a:p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2799908" cy="274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114800"/>
            <a:ext cx="3619500" cy="25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62000" y="5953872"/>
          <a:ext cx="7302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53872"/>
                        <a:ext cx="73025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1498600" y="5791200"/>
          <a:ext cx="711200" cy="8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330120" imgH="393480" progId="Equation.DSMT4">
                  <p:embed/>
                </p:oleObj>
              </mc:Choice>
              <mc:Fallback>
                <p:oleObj name="Equation" r:id="rId8" imgW="330120" imgH="393480" progId="Equation.DSMT4">
                  <p:embed/>
                  <p:pic>
                    <p:nvPicPr>
                      <p:cNvPr id="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5791200"/>
                        <a:ext cx="711200" cy="848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2971800" y="5953872"/>
          <a:ext cx="7302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0" imgW="279360" imgH="177480" progId="Equation.DSMT4">
                  <p:embed/>
                </p:oleObj>
              </mc:Choice>
              <mc:Fallback>
                <p:oleObj name="Equation" r:id="rId10" imgW="279360" imgH="177480" progId="Equation.DSMT4">
                  <p:embed/>
                  <p:pic>
                    <p:nvPicPr>
                      <p:cNvPr id="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53872"/>
                        <a:ext cx="73025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3708400" y="5791200"/>
          <a:ext cx="711200" cy="8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2" imgW="330120" imgH="393480" progId="Equation.DSMT4">
                  <p:embed/>
                </p:oleObj>
              </mc:Choice>
              <mc:Fallback>
                <p:oleObj name="Equation" r:id="rId12" imgW="330120" imgH="393480" progId="Equation.DSMT4">
                  <p:embed/>
                  <p:pic>
                    <p:nvPicPr>
                      <p:cNvPr id="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791200"/>
                        <a:ext cx="711200" cy="848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CA" dirty="0"/>
              <a:t>Two term and Three term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915400" cy="4876800"/>
          </a:xfrm>
        </p:spPr>
        <p:txBody>
          <a:bodyPr>
            <a:normAutofit/>
          </a:bodyPr>
          <a:lstStyle/>
          <a:p>
            <a:r>
              <a:rPr lang="en-CA" dirty="0"/>
              <a:t>A two term ratio is used to compare two items</a:t>
            </a:r>
          </a:p>
          <a:p>
            <a:r>
              <a:rPr lang="en-CA" dirty="0"/>
              <a:t>A three term ratio is used to compare “three” items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Ex: Given the following diagram, find the following ratios: 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>
              <a:buNone/>
            </a:pPr>
            <a:r>
              <a:rPr lang="en-CA" dirty="0"/>
              <a:t>a) Number of Triangles to Circles?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>
              <a:buNone/>
            </a:pPr>
            <a:r>
              <a:rPr lang="en-CA" dirty="0"/>
              <a:t>b) Number of blue triangles to all triangles to all shapes</a:t>
            </a:r>
          </a:p>
        </p:txBody>
      </p:sp>
      <p:sp>
        <p:nvSpPr>
          <p:cNvPr id="5" name="Oval 4"/>
          <p:cNvSpPr/>
          <p:nvPr/>
        </p:nvSpPr>
        <p:spPr>
          <a:xfrm>
            <a:off x="1693168" y="289560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015952" y="2895600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375992" y="2895600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736032" y="289560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096072" y="2895600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057400" y="3361944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759968" y="3361944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521968" y="336194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854968" y="336194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1693168" y="336194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2395736" y="336194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Isosceles Triangle 15"/>
          <p:cNvSpPr/>
          <p:nvPr/>
        </p:nvSpPr>
        <p:spPr>
          <a:xfrm>
            <a:off x="3456112" y="2895600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Isosceles Triangle 16"/>
          <p:cNvSpPr/>
          <p:nvPr/>
        </p:nvSpPr>
        <p:spPr>
          <a:xfrm>
            <a:off x="3085728" y="3361944"/>
            <a:ext cx="360040" cy="28803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Isosceles Triangle 17"/>
          <p:cNvSpPr/>
          <p:nvPr/>
        </p:nvSpPr>
        <p:spPr>
          <a:xfrm>
            <a:off x="1219200" y="3361944"/>
            <a:ext cx="360040" cy="28803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Isosceles Triangle 18"/>
          <p:cNvSpPr/>
          <p:nvPr/>
        </p:nvSpPr>
        <p:spPr>
          <a:xfrm>
            <a:off x="1240160" y="2895600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Isosceles Triangle 19"/>
          <p:cNvSpPr/>
          <p:nvPr/>
        </p:nvSpPr>
        <p:spPr>
          <a:xfrm>
            <a:off x="401960" y="3361944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859632" y="2895600"/>
            <a:ext cx="360040" cy="28803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3744144" y="2895600"/>
            <a:ext cx="360040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Isosceles Triangle 22"/>
          <p:cNvSpPr/>
          <p:nvPr/>
        </p:nvSpPr>
        <p:spPr>
          <a:xfrm rot="10800000">
            <a:off x="381001" y="2895600"/>
            <a:ext cx="360040" cy="288032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41876"/>
              </p:ext>
            </p:extLst>
          </p:nvPr>
        </p:nvGraphicFramePr>
        <p:xfrm>
          <a:off x="5867400" y="3657600"/>
          <a:ext cx="2438400" cy="42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1155600" imgH="203040" progId="Equation.DSMT4">
                  <p:embed/>
                </p:oleObj>
              </mc:Choice>
              <mc:Fallback>
                <p:oleObj name="Equation" r:id="rId4" imgW="115560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57600"/>
                        <a:ext cx="2438400" cy="428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29190"/>
              </p:ext>
            </p:extLst>
          </p:nvPr>
        </p:nvGraphicFramePr>
        <p:xfrm>
          <a:off x="6875462" y="4114800"/>
          <a:ext cx="8969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2" y="4114800"/>
                        <a:ext cx="896938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>
          <a:xfrm>
            <a:off x="1292424" y="4191000"/>
            <a:ext cx="5184576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Reduce the ratio to lowest terms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01985"/>
              </p:ext>
            </p:extLst>
          </p:nvPr>
        </p:nvGraphicFramePr>
        <p:xfrm>
          <a:off x="6858000" y="4564063"/>
          <a:ext cx="7302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64063"/>
                        <a:ext cx="73025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1295400" y="4621026"/>
            <a:ext cx="3987824" cy="40817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400" dirty="0">
                <a:solidFill>
                  <a:srgbClr val="FF0000"/>
                </a:solidFill>
              </a:rPr>
              <a:t>Divide both numbers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by 4</a:t>
            </a:r>
          </a:p>
        </p:txBody>
      </p:sp>
      <p:sp>
        <p:nvSpPr>
          <p:cNvPr id="29" name="Oval 28"/>
          <p:cNvSpPr/>
          <p:nvPr/>
        </p:nvSpPr>
        <p:spPr>
          <a:xfrm>
            <a:off x="3902968" y="335280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41876"/>
              </p:ext>
            </p:extLst>
          </p:nvPr>
        </p:nvGraphicFramePr>
        <p:xfrm>
          <a:off x="938213" y="5514975"/>
          <a:ext cx="5629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0" imgW="2666880" imgH="203040" progId="Equation.DSMT4">
                  <p:embed/>
                </p:oleObj>
              </mc:Choice>
              <mc:Fallback>
                <p:oleObj name="Equation" r:id="rId10" imgW="2666880" imgH="203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5514975"/>
                        <a:ext cx="56292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29190"/>
              </p:ext>
            </p:extLst>
          </p:nvPr>
        </p:nvGraphicFramePr>
        <p:xfrm>
          <a:off x="3352800" y="5935663"/>
          <a:ext cx="13954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2" imgW="533160" imgH="177480" progId="Equation.DSMT4">
                  <p:embed/>
                </p:oleObj>
              </mc:Choice>
              <mc:Fallback>
                <p:oleObj name="Equation" r:id="rId12" imgW="53316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935663"/>
                        <a:ext cx="139541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29190"/>
              </p:ext>
            </p:extLst>
          </p:nvPr>
        </p:nvGraphicFramePr>
        <p:xfrm>
          <a:off x="3429000" y="6324600"/>
          <a:ext cx="11287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324600"/>
                        <a:ext cx="1128713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2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05800" cy="838200"/>
          </a:xfrm>
        </p:spPr>
        <p:txBody>
          <a:bodyPr/>
          <a:lstStyle/>
          <a:p>
            <a:pPr>
              <a:buNone/>
            </a:pPr>
            <a:r>
              <a:rPr lang="en-CA" dirty="0"/>
              <a:t>Practice: Given each of the following shapes, find the ratios: </a:t>
            </a:r>
          </a:p>
        </p:txBody>
      </p:sp>
      <p:sp>
        <p:nvSpPr>
          <p:cNvPr id="4" name="Smiley Face 3"/>
          <p:cNvSpPr/>
          <p:nvPr/>
        </p:nvSpPr>
        <p:spPr>
          <a:xfrm>
            <a:off x="838200" y="10668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iley Face 4"/>
          <p:cNvSpPr/>
          <p:nvPr/>
        </p:nvSpPr>
        <p:spPr>
          <a:xfrm>
            <a:off x="1295400" y="10668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iley Face 5"/>
          <p:cNvSpPr/>
          <p:nvPr/>
        </p:nvSpPr>
        <p:spPr>
          <a:xfrm>
            <a:off x="1752600" y="10668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iley Face 6"/>
          <p:cNvSpPr/>
          <p:nvPr/>
        </p:nvSpPr>
        <p:spPr>
          <a:xfrm>
            <a:off x="2209800" y="10668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Heart 7"/>
          <p:cNvSpPr/>
          <p:nvPr/>
        </p:nvSpPr>
        <p:spPr>
          <a:xfrm>
            <a:off x="26670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/>
          <p:cNvSpPr/>
          <p:nvPr/>
        </p:nvSpPr>
        <p:spPr>
          <a:xfrm>
            <a:off x="31242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/>
          <p:cNvSpPr/>
          <p:nvPr/>
        </p:nvSpPr>
        <p:spPr>
          <a:xfrm>
            <a:off x="35814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/>
          <p:cNvSpPr/>
          <p:nvPr/>
        </p:nvSpPr>
        <p:spPr>
          <a:xfrm>
            <a:off x="40386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/>
          <p:cNvSpPr/>
          <p:nvPr/>
        </p:nvSpPr>
        <p:spPr>
          <a:xfrm>
            <a:off x="44958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5-Point Star 12"/>
          <p:cNvSpPr/>
          <p:nvPr/>
        </p:nvSpPr>
        <p:spPr>
          <a:xfrm>
            <a:off x="50292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5-Point Star 13"/>
          <p:cNvSpPr/>
          <p:nvPr/>
        </p:nvSpPr>
        <p:spPr>
          <a:xfrm>
            <a:off x="54864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5-Point Star 14"/>
          <p:cNvSpPr/>
          <p:nvPr/>
        </p:nvSpPr>
        <p:spPr>
          <a:xfrm>
            <a:off x="59436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5-Point Star 15"/>
          <p:cNvSpPr/>
          <p:nvPr/>
        </p:nvSpPr>
        <p:spPr>
          <a:xfrm>
            <a:off x="64008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5-Point Star 16"/>
          <p:cNvSpPr/>
          <p:nvPr/>
        </p:nvSpPr>
        <p:spPr>
          <a:xfrm>
            <a:off x="68580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5-Point Star 17"/>
          <p:cNvSpPr/>
          <p:nvPr/>
        </p:nvSpPr>
        <p:spPr>
          <a:xfrm>
            <a:off x="5943600" y="15240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5-Point Star 18"/>
          <p:cNvSpPr/>
          <p:nvPr/>
        </p:nvSpPr>
        <p:spPr>
          <a:xfrm>
            <a:off x="6400800" y="15240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5-Point Star 19"/>
          <p:cNvSpPr/>
          <p:nvPr/>
        </p:nvSpPr>
        <p:spPr>
          <a:xfrm>
            <a:off x="6858000" y="15240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/>
          <p:cNvSpPr/>
          <p:nvPr/>
        </p:nvSpPr>
        <p:spPr>
          <a:xfrm>
            <a:off x="44958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/>
          <p:cNvSpPr/>
          <p:nvPr/>
        </p:nvSpPr>
        <p:spPr>
          <a:xfrm>
            <a:off x="49530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/>
          <p:cNvSpPr/>
          <p:nvPr/>
        </p:nvSpPr>
        <p:spPr>
          <a:xfrm>
            <a:off x="54102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/>
          <p:cNvSpPr/>
          <p:nvPr/>
        </p:nvSpPr>
        <p:spPr>
          <a:xfrm>
            <a:off x="31242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/>
          <p:cNvSpPr/>
          <p:nvPr/>
        </p:nvSpPr>
        <p:spPr>
          <a:xfrm>
            <a:off x="35814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/>
          <p:cNvSpPr/>
          <p:nvPr/>
        </p:nvSpPr>
        <p:spPr>
          <a:xfrm>
            <a:off x="40386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Heart 28"/>
          <p:cNvSpPr/>
          <p:nvPr/>
        </p:nvSpPr>
        <p:spPr>
          <a:xfrm>
            <a:off x="26670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miley Face 29"/>
          <p:cNvSpPr/>
          <p:nvPr/>
        </p:nvSpPr>
        <p:spPr>
          <a:xfrm>
            <a:off x="838200" y="1524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Smiley Face 30"/>
          <p:cNvSpPr/>
          <p:nvPr/>
        </p:nvSpPr>
        <p:spPr>
          <a:xfrm>
            <a:off x="1295400" y="1524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iley Face 31"/>
          <p:cNvSpPr/>
          <p:nvPr/>
        </p:nvSpPr>
        <p:spPr>
          <a:xfrm>
            <a:off x="1752600" y="1524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Smiley Face 32"/>
          <p:cNvSpPr/>
          <p:nvPr/>
        </p:nvSpPr>
        <p:spPr>
          <a:xfrm>
            <a:off x="2209800" y="1524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Smiley Face 33"/>
          <p:cNvSpPr/>
          <p:nvPr/>
        </p:nvSpPr>
        <p:spPr>
          <a:xfrm>
            <a:off x="381000" y="108204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Smiley Face 34"/>
          <p:cNvSpPr/>
          <p:nvPr/>
        </p:nvSpPr>
        <p:spPr>
          <a:xfrm>
            <a:off x="381000" y="153924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152400" y="2209800"/>
            <a:ext cx="3191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/>
              <a:t>a) Happy Faces : Hearts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2209800"/>
            <a:ext cx="39901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/>
              <a:t>b) Happy Faces : Hearts: Stars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04102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/>
              <a:t>c) Stars : Yellow Shapes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05684" y="4038600"/>
            <a:ext cx="3751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/>
              <a:t>d) What shapes have a ratio </a:t>
            </a:r>
            <a:br>
              <a:rPr lang="en-CA" sz="2100" dirty="0"/>
            </a:br>
            <a:r>
              <a:rPr lang="en-CA" sz="2100" dirty="0"/>
              <a:t>     of 1 : 3?</a:t>
            </a:r>
          </a:p>
        </p:txBody>
      </p:sp>
      <p:sp>
        <p:nvSpPr>
          <p:cNvPr id="40" name="Heart 39"/>
          <p:cNvSpPr/>
          <p:nvPr/>
        </p:nvSpPr>
        <p:spPr>
          <a:xfrm>
            <a:off x="1828800" y="264113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Smiley Face 40"/>
          <p:cNvSpPr/>
          <p:nvPr/>
        </p:nvSpPr>
        <p:spPr>
          <a:xfrm>
            <a:off x="1143000" y="265637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00200" y="2590800"/>
          <a:ext cx="274637" cy="5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75960" imgH="139680" progId="Equation.DSMT4">
                  <p:embed/>
                </p:oleObj>
              </mc:Choice>
              <mc:Fallback>
                <p:oleObj name="Equation" r:id="rId4" imgW="75960" imgH="139680" progId="Equation.DSMT4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274637" cy="50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1143000" y="2945930"/>
          <a:ext cx="1219200" cy="52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6" imgW="419040" imgH="177480" progId="Equation.DSMT4">
                  <p:embed/>
                </p:oleObj>
              </mc:Choice>
              <mc:Fallback>
                <p:oleObj name="Equation" r:id="rId6" imgW="419040" imgH="177480" progId="Equation.DSMT4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45930"/>
                        <a:ext cx="1219200" cy="522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320800" y="3363912"/>
          <a:ext cx="812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363912"/>
                        <a:ext cx="812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Heart 44"/>
          <p:cNvSpPr/>
          <p:nvPr/>
        </p:nvSpPr>
        <p:spPr>
          <a:xfrm>
            <a:off x="6781800" y="2655887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Smiley Face 45"/>
          <p:cNvSpPr/>
          <p:nvPr/>
        </p:nvSpPr>
        <p:spPr>
          <a:xfrm>
            <a:off x="6096000" y="2671127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6553200" y="2605557"/>
          <a:ext cx="274637" cy="5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0" imgW="75960" imgH="139680" progId="Equation.DSMT4">
                  <p:embed/>
                </p:oleObj>
              </mc:Choice>
              <mc:Fallback>
                <p:oleObj name="Equation" r:id="rId10" imgW="75960" imgH="139680" progId="Equation.DSMT4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605557"/>
                        <a:ext cx="274637" cy="50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7269163" y="2579687"/>
          <a:ext cx="274637" cy="5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1" imgW="75960" imgH="139680" progId="Equation.DSMT4">
                  <p:embed/>
                </p:oleObj>
              </mc:Choice>
              <mc:Fallback>
                <p:oleObj name="Equation" r:id="rId11" imgW="75960" imgH="139680" progId="Equation.DSMT4">
                  <p:embed/>
                  <p:pic>
                    <p:nvPicPr>
                      <p:cNvPr id="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2579687"/>
                        <a:ext cx="274637" cy="50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5-Point Star 48"/>
          <p:cNvSpPr/>
          <p:nvPr/>
        </p:nvSpPr>
        <p:spPr>
          <a:xfrm>
            <a:off x="7543800" y="2579687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6096000" y="3036887"/>
          <a:ext cx="16986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2" imgW="583920" imgH="177480" progId="Equation.DSMT4">
                  <p:embed/>
                </p:oleObj>
              </mc:Choice>
              <mc:Fallback>
                <p:oleObj name="Equation" r:id="rId12" imgW="583920" imgH="177480" progId="Equation.DSMT4">
                  <p:embed/>
                  <p:pic>
                    <p:nvPicPr>
                      <p:cNvPr id="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036887"/>
                        <a:ext cx="169862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6400800" y="3505200"/>
          <a:ext cx="13287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4" imgW="457200" imgH="177480" progId="Equation.DSMT4">
                  <p:embed/>
                </p:oleObj>
              </mc:Choice>
              <mc:Fallback>
                <p:oleObj name="Equation" r:id="rId14" imgW="457200" imgH="177480" progId="Equation.DSMT4">
                  <p:embed/>
                  <p:pic>
                    <p:nvPicPr>
                      <p:cNvPr id="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505200"/>
                        <a:ext cx="1328738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5-Point Star 52"/>
          <p:cNvSpPr/>
          <p:nvPr/>
        </p:nvSpPr>
        <p:spPr>
          <a:xfrm>
            <a:off x="990600" y="4430713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524000" y="4430713"/>
          <a:ext cx="274637" cy="5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6" imgW="75960" imgH="139680" progId="Equation.DSMT4">
                  <p:embed/>
                </p:oleObj>
              </mc:Choice>
              <mc:Fallback>
                <p:oleObj name="Equation" r:id="rId16" imgW="75960" imgH="139680" progId="Equation.DSMT4">
                  <p:embed/>
                  <p:pic>
                    <p:nvPicPr>
                      <p:cNvPr id="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30713"/>
                        <a:ext cx="274637" cy="50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miley Face 54"/>
          <p:cNvSpPr/>
          <p:nvPr/>
        </p:nvSpPr>
        <p:spPr>
          <a:xfrm>
            <a:off x="1905000" y="4445953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5-Point Star 55"/>
          <p:cNvSpPr/>
          <p:nvPr/>
        </p:nvSpPr>
        <p:spPr>
          <a:xfrm>
            <a:off x="2438400" y="4430713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1219200" y="4811713"/>
          <a:ext cx="9969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7" imgW="342720" imgH="177480" progId="Equation.DSMT4">
                  <p:embed/>
                </p:oleObj>
              </mc:Choice>
              <mc:Fallback>
                <p:oleObj name="Equation" r:id="rId17" imgW="342720" imgH="177480" progId="Equation.DSMT4">
                  <p:embed/>
                  <p:pic>
                    <p:nvPicPr>
                      <p:cNvPr id="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11713"/>
                        <a:ext cx="99695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1208087" y="5345113"/>
          <a:ext cx="8493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9" imgW="291960" imgH="177480" progId="Equation.DSMT4">
                  <p:embed/>
                </p:oleObj>
              </mc:Choice>
              <mc:Fallback>
                <p:oleObj name="Equation" r:id="rId19" imgW="291960" imgH="177480" progId="Equation.DSMT4">
                  <p:embed/>
                  <p:pic>
                    <p:nvPicPr>
                      <p:cNvPr id="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7" y="5345113"/>
                        <a:ext cx="849313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Heart 58"/>
          <p:cNvSpPr/>
          <p:nvPr/>
        </p:nvSpPr>
        <p:spPr>
          <a:xfrm>
            <a:off x="6400800" y="48006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Smiley Face 59"/>
          <p:cNvSpPr/>
          <p:nvPr/>
        </p:nvSpPr>
        <p:spPr>
          <a:xfrm>
            <a:off x="5715000" y="481584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6096000" y="4800600"/>
          <a:ext cx="274637" cy="5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21" imgW="75960" imgH="139680" progId="Equation.DSMT4">
                  <p:embed/>
                </p:oleObj>
              </mc:Choice>
              <mc:Fallback>
                <p:oleObj name="Equation" r:id="rId21" imgW="75960" imgH="139680" progId="Equation.DSMT4">
                  <p:embed/>
                  <p:pic>
                    <p:nvPicPr>
                      <p:cNvPr id="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00600"/>
                        <a:ext cx="274637" cy="50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5-Point Star 61"/>
          <p:cNvSpPr/>
          <p:nvPr/>
        </p:nvSpPr>
        <p:spPr>
          <a:xfrm>
            <a:off x="6858000" y="48006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Smiley Face 62"/>
          <p:cNvSpPr/>
          <p:nvPr/>
        </p:nvSpPr>
        <p:spPr>
          <a:xfrm>
            <a:off x="7467600" y="48006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5638800" y="5257800"/>
          <a:ext cx="12557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22" imgW="431640" imgH="177480" progId="Equation.DSMT4">
                  <p:embed/>
                </p:oleObj>
              </mc:Choice>
              <mc:Fallback>
                <p:oleObj name="Equation" r:id="rId22" imgW="431640" imgH="177480" progId="Equation.DSMT4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257800"/>
                        <a:ext cx="125571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5867400" y="5715000"/>
          <a:ext cx="7762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24" imgW="266400" imgH="177480" progId="Equation.DSMT4">
                  <p:embed/>
                </p:oleObj>
              </mc:Choice>
              <mc:Fallback>
                <p:oleObj name="Equation" r:id="rId24" imgW="266400" imgH="177480" progId="Equation.DSMT4">
                  <p:embed/>
                  <p:pic>
                    <p:nvPicPr>
                      <p:cNvPr id="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15000"/>
                        <a:ext cx="776287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  <p:bldP spid="46" grpId="0" animBg="1"/>
      <p:bldP spid="49" grpId="0" animBg="1"/>
      <p:bldP spid="53" grpId="0" animBg="1"/>
      <p:bldP spid="55" grpId="0" animBg="1"/>
      <p:bldP spid="56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CA" dirty="0"/>
              <a:t>Equivalent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9848"/>
            <a:ext cx="8382000" cy="911352"/>
          </a:xfrm>
        </p:spPr>
        <p:txBody>
          <a:bodyPr/>
          <a:lstStyle/>
          <a:p>
            <a:r>
              <a:rPr lang="en-CA" dirty="0"/>
              <a:t>Two ratios when written as a fraction are equal</a:t>
            </a:r>
          </a:p>
          <a:p>
            <a:r>
              <a:rPr lang="en-CA" dirty="0" err="1"/>
              <a:t>Ie</a:t>
            </a:r>
            <a:r>
              <a:rPr lang="en-CA" dirty="0"/>
              <a:t>: 2 : 3 is equivalent to 4 : 6 and 6 : 9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2443540"/>
          <a:ext cx="615950" cy="90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4" imgW="266400" imgH="393480" progId="Equation.DSMT4">
                  <p:embed/>
                </p:oleObj>
              </mc:Choice>
              <mc:Fallback>
                <p:oleObj name="Equation" r:id="rId4" imgW="266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540"/>
                        <a:ext cx="615950" cy="909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6400" y="2438400"/>
          <a:ext cx="7334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6" imgW="317160" imgH="393480" progId="Equation.DSMT4">
                  <p:embed/>
                </p:oleObj>
              </mc:Choice>
              <mc:Fallback>
                <p:oleObj name="Equation" r:id="rId6" imgW="3171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733425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1112520" y="2250440"/>
            <a:ext cx="731520" cy="23368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 flipV="1">
            <a:off x="1143000" y="3276600"/>
            <a:ext cx="731520" cy="23368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71600" y="1981200"/>
          <a:ext cx="296862" cy="24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296862" cy="242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55738" y="3505200"/>
          <a:ext cx="296862" cy="24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0" imgW="203040" imgH="164880" progId="Equation.DSMT4">
                  <p:embed/>
                </p:oleObj>
              </mc:Choice>
              <mc:Fallback>
                <p:oleObj name="Equation" r:id="rId10" imgW="20304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3505200"/>
                        <a:ext cx="296862" cy="242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52600" y="2438400"/>
          <a:ext cx="2936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293688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52600" y="2940050"/>
          <a:ext cx="263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40050"/>
                        <a:ext cx="2635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38400" y="2438400"/>
          <a:ext cx="52863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15" imgW="228600" imgH="393480" progId="Equation.DSMT4">
                  <p:embed/>
                </p:oleObj>
              </mc:Choice>
              <mc:Fallback>
                <p:oleObj name="Equation" r:id="rId15" imgW="22860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528637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605088" y="2424113"/>
          <a:ext cx="263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2424113"/>
                        <a:ext cx="2635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20529"/>
              </p:ext>
            </p:extLst>
          </p:nvPr>
        </p:nvGraphicFramePr>
        <p:xfrm>
          <a:off x="2590800" y="2940050"/>
          <a:ext cx="263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40050"/>
                        <a:ext cx="2635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1219200" y="2286000"/>
            <a:ext cx="1447800" cy="28421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 15"/>
          <p:cNvSpPr/>
          <p:nvPr/>
        </p:nvSpPr>
        <p:spPr>
          <a:xfrm flipV="1">
            <a:off x="1249680" y="3235960"/>
            <a:ext cx="1447800" cy="36041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912938" y="2057400"/>
          <a:ext cx="2968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2057400"/>
                        <a:ext cx="296862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905000" y="3581400"/>
          <a:ext cx="2968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23" imgW="203040" imgH="177480" progId="Equation.DSMT4">
                  <p:embed/>
                </p:oleObj>
              </mc:Choice>
              <mc:Fallback>
                <p:oleObj name="Equation" r:id="rId23" imgW="20304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81400"/>
                        <a:ext cx="296862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982912" y="2438400"/>
          <a:ext cx="105568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25" imgW="457200" imgH="393480" progId="Equation.DSMT4">
                  <p:embed/>
                </p:oleObj>
              </mc:Choice>
              <mc:Fallback>
                <p:oleObj name="Equation" r:id="rId25" imgW="457200" imgH="393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2" y="2438400"/>
                        <a:ext cx="1055688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038600" y="2438400"/>
          <a:ext cx="4699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27" imgW="203040" imgH="393480" progId="Equation.DSMT4">
                  <p:embed/>
                </p:oleObj>
              </mc:Choice>
              <mc:Fallback>
                <p:oleObj name="Equation" r:id="rId27" imgW="203040" imgH="393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469900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5156176" y="2133600"/>
            <a:ext cx="3454424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400" dirty="0">
                <a:solidFill>
                  <a:srgbClr val="FF0000"/>
                </a:solidFill>
              </a:rPr>
              <a:t>These fractions are all equivalent because they are equal to 0.6666….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2400" y="3962400"/>
            <a:ext cx="8382000" cy="911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find equivalent</a:t>
            </a:r>
            <a:r>
              <a:rPr kumimoji="0" lang="en-CA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fractions, both the top and bottom must be multiplied by the same number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85812" y="5248275"/>
          <a:ext cx="134778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29" imgW="583920" imgH="393480" progId="Equation.DSMT4">
                  <p:embed/>
                </p:oleObj>
              </mc:Choice>
              <mc:Fallback>
                <p:oleObj name="Equation" r:id="rId29" imgW="58392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" y="5248275"/>
                        <a:ext cx="1347788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960120" y="5055918"/>
            <a:ext cx="731520" cy="23368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reeform 24"/>
          <p:cNvSpPr/>
          <p:nvPr/>
        </p:nvSpPr>
        <p:spPr>
          <a:xfrm flipV="1">
            <a:off x="990600" y="6082078"/>
            <a:ext cx="731520" cy="23368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219200" y="4776788"/>
          <a:ext cx="29686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1" imgW="203040" imgH="177480" progId="Equation.DSMT4">
                  <p:embed/>
                </p:oleObj>
              </mc:Choice>
              <mc:Fallback>
                <p:oleObj name="Equation" r:id="rId31" imgW="203040" imgH="177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76788"/>
                        <a:ext cx="296863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303338" y="6300788"/>
          <a:ext cx="2968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33" imgW="203040" imgH="177480" progId="Equation.DSMT4">
                  <p:embed/>
                </p:oleObj>
              </mc:Choice>
              <mc:Fallback>
                <p:oleObj name="Equation" r:id="rId33" imgW="203040" imgH="177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6300788"/>
                        <a:ext cx="296862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519237" y="5745163"/>
          <a:ext cx="6143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35" imgW="266400" imgH="177480" progId="Equation.DSMT4">
                  <p:embed/>
                </p:oleObj>
              </mc:Choice>
              <mc:Fallback>
                <p:oleObj name="Equation" r:id="rId35" imgW="266400" imgH="1774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7" y="5745163"/>
                        <a:ext cx="614363" cy="412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657600" y="4953000"/>
          <a:ext cx="1905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7" imgW="825480" imgH="177480" progId="Equation.DSMT4">
                  <p:embed/>
                </p:oleObj>
              </mc:Choice>
              <mc:Fallback>
                <p:oleObj name="Equation" r:id="rId37" imgW="825480" imgH="177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19050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096000" y="5181600"/>
          <a:ext cx="14652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39" imgW="634680" imgH="393480" progId="Equation.DSMT4">
                  <p:embed/>
                </p:oleObj>
              </mc:Choice>
              <mc:Fallback>
                <p:oleObj name="Equation" r:id="rId39" imgW="634680" imgH="393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181600"/>
                        <a:ext cx="1465262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31"/>
          <p:cNvSpPr/>
          <p:nvPr/>
        </p:nvSpPr>
        <p:spPr>
          <a:xfrm>
            <a:off x="6422708" y="4989243"/>
            <a:ext cx="731520" cy="23368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Freeform 32"/>
          <p:cNvSpPr/>
          <p:nvPr/>
        </p:nvSpPr>
        <p:spPr>
          <a:xfrm flipV="1">
            <a:off x="6453188" y="6015403"/>
            <a:ext cx="731520" cy="233680"/>
          </a:xfrm>
          <a:custGeom>
            <a:avLst/>
            <a:gdLst>
              <a:gd name="connsiteX0" fmla="*/ 0 w 731520"/>
              <a:gd name="connsiteY0" fmla="*/ 203200 h 233680"/>
              <a:gd name="connsiteX1" fmla="*/ 441960 w 731520"/>
              <a:gd name="connsiteY1" fmla="*/ 5080 h 233680"/>
              <a:gd name="connsiteX2" fmla="*/ 731520 w 731520"/>
              <a:gd name="connsiteY2" fmla="*/ 233680 h 23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33680">
                <a:moveTo>
                  <a:pt x="0" y="203200"/>
                </a:moveTo>
                <a:cubicBezTo>
                  <a:pt x="160020" y="101600"/>
                  <a:pt x="320040" y="0"/>
                  <a:pt x="441960" y="5080"/>
                </a:cubicBezTo>
                <a:cubicBezTo>
                  <a:pt x="563880" y="10160"/>
                  <a:pt x="647700" y="121920"/>
                  <a:pt x="731520" y="233680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681788" y="4710113"/>
          <a:ext cx="29686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41" imgW="203040" imgH="177480" progId="Equation.DSMT4">
                  <p:embed/>
                </p:oleObj>
              </mc:Choice>
              <mc:Fallback>
                <p:oleObj name="Equation" r:id="rId41" imgW="20304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4710113"/>
                        <a:ext cx="296863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765926" y="6234113"/>
          <a:ext cx="2968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43" imgW="203040" imgH="177480" progId="Equation.DSMT4">
                  <p:embed/>
                </p:oleObj>
              </mc:Choice>
              <mc:Fallback>
                <p:oleObj name="Equation" r:id="rId43" imgW="203040" imgH="177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6" y="6234113"/>
                        <a:ext cx="296862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999287" y="5181600"/>
          <a:ext cx="468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45" imgW="203040" imgH="164880" progId="Equation.DSMT4">
                  <p:embed/>
                </p:oleObj>
              </mc:Choice>
              <mc:Fallback>
                <p:oleObj name="Equation" r:id="rId45" imgW="203040" imgH="1648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7" y="5181600"/>
                        <a:ext cx="468313" cy="382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657600" y="5486400"/>
          <a:ext cx="20796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47" imgW="901440" imgH="177480" progId="Equation.DSMT4">
                  <p:embed/>
                </p:oleObj>
              </mc:Choice>
              <mc:Fallback>
                <p:oleObj name="Equation" r:id="rId47" imgW="901440" imgH="1774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0796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21" grpId="0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153400" cy="1447800"/>
          </a:xfrm>
        </p:spPr>
        <p:txBody>
          <a:bodyPr/>
          <a:lstStyle/>
          <a:p>
            <a:pPr>
              <a:buNone/>
            </a:pPr>
            <a:r>
              <a:rPr lang="en-CA" dirty="0"/>
              <a:t>Challenge: The ratio of girls to boys in a party is 3:5.  If there are 56 people in the party, how many boys are there?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1066800"/>
            <a:ext cx="37338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There are two ways to solve this problem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1.  Find an equivalent fraction where the two numbers add to 56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2. Use Algebra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04800" y="1757363"/>
          <a:ext cx="5873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4" imgW="253800" imgH="393480" progId="Equation.DSMT4">
                  <p:embed/>
                </p:oleObj>
              </mc:Choice>
              <mc:Fallback>
                <p:oleObj name="Equation" r:id="rId4" imgW="253800" imgH="39348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7363"/>
                        <a:ext cx="587375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912813" y="1752600"/>
          <a:ext cx="76358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6" imgW="330120" imgH="393480" progId="Equation.DSMT4">
                  <p:embed/>
                </p:oleObj>
              </mc:Choice>
              <mc:Fallback>
                <p:oleObj name="Equation" r:id="rId6" imgW="330120" imgH="39348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752600"/>
                        <a:ext cx="763587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736725" y="1752600"/>
          <a:ext cx="7937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8" imgW="342720" imgH="393480" progId="Equation.DSMT4">
                  <p:embed/>
                </p:oleObj>
              </mc:Choice>
              <mc:Fallback>
                <p:oleObj name="Equation" r:id="rId8" imgW="342720" imgH="39348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752600"/>
                        <a:ext cx="79375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560637" y="1752600"/>
          <a:ext cx="7937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0" imgW="342720" imgH="393480" progId="Equation.DSMT4">
                  <p:embed/>
                </p:oleObj>
              </mc:Choice>
              <mc:Fallback>
                <p:oleObj name="Equation" r:id="rId10" imgW="342720" imgH="39348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7" y="1752600"/>
                        <a:ext cx="79375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1809750" y="2381250"/>
            <a:ext cx="342900" cy="609600"/>
          </a:xfrm>
          <a:prstGeom prst="rightBrace">
            <a:avLst>
              <a:gd name="adj1" fmla="val 36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2895600"/>
            <a:ext cx="1219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32 </a:t>
            </a:r>
            <a:r>
              <a:rPr lang="en-CA" sz="2200" dirty="0" err="1">
                <a:solidFill>
                  <a:srgbClr val="FF0000"/>
                </a:solidFill>
              </a:rPr>
              <a:t>ppl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87725" y="1757363"/>
          <a:ext cx="4984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1757363"/>
                        <a:ext cx="498475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2647950" y="2381250"/>
            <a:ext cx="342900" cy="609600"/>
          </a:xfrm>
          <a:prstGeom prst="rightBrace">
            <a:avLst>
              <a:gd name="adj1" fmla="val 36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62200" y="2895600"/>
            <a:ext cx="1219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48 </a:t>
            </a:r>
            <a:r>
              <a:rPr lang="en-CA" sz="2200" dirty="0" err="1">
                <a:solidFill>
                  <a:srgbClr val="FF0000"/>
                </a:solidFill>
              </a:rPr>
              <a:t>ppl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3409950" y="2381250"/>
            <a:ext cx="342900" cy="609600"/>
          </a:xfrm>
          <a:prstGeom prst="rightBrace">
            <a:avLst>
              <a:gd name="adj1" fmla="val 36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4200" y="2895600"/>
            <a:ext cx="1219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56 </a:t>
            </a:r>
            <a:r>
              <a:rPr lang="en-CA" sz="2200" dirty="0" err="1">
                <a:solidFill>
                  <a:srgbClr val="FF0000"/>
                </a:solidFill>
              </a:rPr>
              <a:t>ppl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34290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There are 21 girls and 35 boys in the party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" y="41910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CA" sz="2200" dirty="0">
                <a:solidFill>
                  <a:srgbClr val="FF0000"/>
                </a:solidFill>
              </a:rPr>
              <a:t>Let “x” be the number of groups of 3 to 5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838200" y="4724400"/>
          <a:ext cx="18208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4" imgW="787320" imgH="177480" progId="Equation.DSMT4">
                  <p:embed/>
                </p:oleObj>
              </mc:Choice>
              <mc:Fallback>
                <p:oleObj name="Equation" r:id="rId14" imgW="787320" imgH="17748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18208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524000" y="5227638"/>
          <a:ext cx="11461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6" imgW="495000" imgH="177480" progId="Equation.DSMT4">
                  <p:embed/>
                </p:oleObj>
              </mc:Choice>
              <mc:Fallback>
                <p:oleObj name="Equation" r:id="rId16" imgW="495000" imgH="1774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27638"/>
                        <a:ext cx="11461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684338" y="5719763"/>
          <a:ext cx="105886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8" imgW="457200" imgH="393480" progId="Equation.DSMT4">
                  <p:embed/>
                </p:oleObj>
              </mc:Choice>
              <mc:Fallback>
                <p:oleObj name="Equation" r:id="rId18" imgW="457200" imgH="39348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5719763"/>
                        <a:ext cx="1058862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819400" y="6019800"/>
          <a:ext cx="55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20" imgW="241200" imgH="164880" progId="Equation.DSMT4">
                  <p:embed/>
                </p:oleObj>
              </mc:Choice>
              <mc:Fallback>
                <p:oleObj name="Equation" r:id="rId20" imgW="241200" imgH="16488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19800"/>
                        <a:ext cx="558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3948113" y="4710113"/>
          <a:ext cx="1146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22" imgW="495000" imgH="177480" progId="Equation.DSMT4">
                  <p:embed/>
                </p:oleObj>
              </mc:Choice>
              <mc:Fallback>
                <p:oleObj name="Equation" r:id="rId22" imgW="495000" imgH="17748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710113"/>
                        <a:ext cx="11461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5711825" y="4695825"/>
          <a:ext cx="1146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24" imgW="495000" imgH="177480" progId="Equation.DSMT4">
                  <p:embed/>
                </p:oleObj>
              </mc:Choice>
              <mc:Fallback>
                <p:oleObj name="Equation" r:id="rId24" imgW="495000" imgH="17748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4695825"/>
                        <a:ext cx="11461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0" grpId="0"/>
      <p:bldP spid="10" grpId="1"/>
      <p:bldP spid="12" grpId="0" animBg="1"/>
      <p:bldP spid="12" grpId="1" animBg="1"/>
      <p:bldP spid="13" grpId="0"/>
      <p:bldP spid="13" grpId="1"/>
      <p:bldP spid="14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75417-CC42-4C72-A3EF-7379575001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534400" cy="182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Cookies at Costco have ratio of 3:7 for raisins to chocolate chips.  For cookies at Superstore, the ratio for raisins to chocolate chips is 5:11.  Which cookies have a greater ratio of raisins to chocolate chips?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68B00-A193-4F2C-BA02-83594179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3" y="4114800"/>
            <a:ext cx="3026242" cy="2277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E5660-763F-401D-AB86-CFFEE11E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2" y="1822824"/>
            <a:ext cx="3033713" cy="2177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3D720-5E17-4D83-A642-8EC728C21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28" y="4114800"/>
            <a:ext cx="3162020" cy="21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FF4AE-9341-4C4E-82D1-FA1493FCA3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610600" cy="1524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ratio of red marbles to blue marbles is 2:5.  If there are 119 marbles, then how many more blue marbles are there?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7D008-9E65-432D-950D-E52B3576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4" y="990600"/>
            <a:ext cx="2514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838200" y="10668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iley Face 4"/>
          <p:cNvSpPr/>
          <p:nvPr/>
        </p:nvSpPr>
        <p:spPr>
          <a:xfrm>
            <a:off x="1295400" y="10668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iley Face 5"/>
          <p:cNvSpPr/>
          <p:nvPr/>
        </p:nvSpPr>
        <p:spPr>
          <a:xfrm>
            <a:off x="1752600" y="10668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art 8"/>
          <p:cNvSpPr/>
          <p:nvPr/>
        </p:nvSpPr>
        <p:spPr>
          <a:xfrm>
            <a:off x="22860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art 9"/>
          <p:cNvSpPr/>
          <p:nvPr/>
        </p:nvSpPr>
        <p:spPr>
          <a:xfrm>
            <a:off x="27432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art 10"/>
          <p:cNvSpPr/>
          <p:nvPr/>
        </p:nvSpPr>
        <p:spPr>
          <a:xfrm>
            <a:off x="32004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art 11"/>
          <p:cNvSpPr/>
          <p:nvPr/>
        </p:nvSpPr>
        <p:spPr>
          <a:xfrm>
            <a:off x="3657600" y="10668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5-Point Star 12"/>
          <p:cNvSpPr/>
          <p:nvPr/>
        </p:nvSpPr>
        <p:spPr>
          <a:xfrm>
            <a:off x="41910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5-Point Star 13"/>
          <p:cNvSpPr/>
          <p:nvPr/>
        </p:nvSpPr>
        <p:spPr>
          <a:xfrm>
            <a:off x="46482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5-Point Star 14"/>
          <p:cNvSpPr/>
          <p:nvPr/>
        </p:nvSpPr>
        <p:spPr>
          <a:xfrm>
            <a:off x="51054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5-Point Star 15"/>
          <p:cNvSpPr/>
          <p:nvPr/>
        </p:nvSpPr>
        <p:spPr>
          <a:xfrm>
            <a:off x="5562600" y="10668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5-Point Star 17"/>
          <p:cNvSpPr/>
          <p:nvPr/>
        </p:nvSpPr>
        <p:spPr>
          <a:xfrm>
            <a:off x="5105400" y="15240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5-Point Star 18"/>
          <p:cNvSpPr/>
          <p:nvPr/>
        </p:nvSpPr>
        <p:spPr>
          <a:xfrm>
            <a:off x="5562600" y="15240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/>
          <p:cNvSpPr/>
          <p:nvPr/>
        </p:nvSpPr>
        <p:spPr>
          <a:xfrm>
            <a:off x="36576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Heart 21"/>
          <p:cNvSpPr/>
          <p:nvPr/>
        </p:nvSpPr>
        <p:spPr>
          <a:xfrm>
            <a:off x="41148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Heart 22"/>
          <p:cNvSpPr/>
          <p:nvPr/>
        </p:nvSpPr>
        <p:spPr>
          <a:xfrm>
            <a:off x="45720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Heart 23"/>
          <p:cNvSpPr/>
          <p:nvPr/>
        </p:nvSpPr>
        <p:spPr>
          <a:xfrm>
            <a:off x="22860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Heart 24"/>
          <p:cNvSpPr/>
          <p:nvPr/>
        </p:nvSpPr>
        <p:spPr>
          <a:xfrm>
            <a:off x="27432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Heart 25"/>
          <p:cNvSpPr/>
          <p:nvPr/>
        </p:nvSpPr>
        <p:spPr>
          <a:xfrm>
            <a:off x="3200400" y="16002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Smiley Face 27"/>
          <p:cNvSpPr/>
          <p:nvPr/>
        </p:nvSpPr>
        <p:spPr>
          <a:xfrm>
            <a:off x="838200" y="1524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Smiley Face 28"/>
          <p:cNvSpPr/>
          <p:nvPr/>
        </p:nvSpPr>
        <p:spPr>
          <a:xfrm>
            <a:off x="1295400" y="1524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miley Face 29"/>
          <p:cNvSpPr/>
          <p:nvPr/>
        </p:nvSpPr>
        <p:spPr>
          <a:xfrm>
            <a:off x="1752600" y="1524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iley Face 31"/>
          <p:cNvSpPr/>
          <p:nvPr/>
        </p:nvSpPr>
        <p:spPr>
          <a:xfrm>
            <a:off x="381000" y="108204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Smiley Face 32"/>
          <p:cNvSpPr/>
          <p:nvPr/>
        </p:nvSpPr>
        <p:spPr>
          <a:xfrm>
            <a:off x="381000" y="153924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Smiley Face 33"/>
          <p:cNvSpPr/>
          <p:nvPr/>
        </p:nvSpPr>
        <p:spPr>
          <a:xfrm>
            <a:off x="762000" y="34290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/>
          <p:cNvSpPr/>
          <p:nvPr/>
        </p:nvSpPr>
        <p:spPr>
          <a:xfrm>
            <a:off x="1371600" y="34290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143000" y="3352800"/>
          <a:ext cx="2349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63360" imgH="139680" progId="Equation.DSMT4">
                  <p:embed/>
                </p:oleObj>
              </mc:Choice>
              <mc:Fallback>
                <p:oleObj name="Equation" r:id="rId4" imgW="63360" imgH="1396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2349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miley Face 36"/>
          <p:cNvSpPr/>
          <p:nvPr/>
        </p:nvSpPr>
        <p:spPr>
          <a:xfrm>
            <a:off x="2362200" y="350520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743200" y="3429000"/>
          <a:ext cx="2349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63360" imgH="139680" progId="Equation.DSMT4">
                  <p:embed/>
                </p:oleObj>
              </mc:Choice>
              <mc:Fallback>
                <p:oleObj name="Equation" r:id="rId6" imgW="63360" imgH="1396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429000"/>
                        <a:ext cx="2349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5-Point Star 39"/>
          <p:cNvSpPr/>
          <p:nvPr/>
        </p:nvSpPr>
        <p:spPr>
          <a:xfrm>
            <a:off x="2971800" y="34290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Smiley Face 40"/>
          <p:cNvSpPr/>
          <p:nvPr/>
        </p:nvSpPr>
        <p:spPr>
          <a:xfrm>
            <a:off x="5257800" y="3444240"/>
            <a:ext cx="365760" cy="36576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029200" y="3429000"/>
          <a:ext cx="2349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63360" imgH="139680" progId="Equation.DSMT4">
                  <p:embed/>
                </p:oleObj>
              </mc:Choice>
              <mc:Fallback>
                <p:oleObj name="Equation" r:id="rId7" imgW="63360" imgH="1396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29000"/>
                        <a:ext cx="2349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5-Point Star 42"/>
          <p:cNvSpPr/>
          <p:nvPr/>
        </p:nvSpPr>
        <p:spPr>
          <a:xfrm>
            <a:off x="4572000" y="3429000"/>
            <a:ext cx="4572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Heart 43"/>
          <p:cNvSpPr/>
          <p:nvPr/>
        </p:nvSpPr>
        <p:spPr>
          <a:xfrm>
            <a:off x="5715000" y="3429000"/>
            <a:ext cx="381000" cy="3810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  <p:tag name="ISPRING_SCORM_PASSING_SCORE" val="100.0000000000"/>
  <p:tag name="GENSWF_OUTPUT_FILE_NAME" val="m8pch41"/>
  <p:tag name="ISPRING_RESOURCE_PATHS_HASH_2" val="d2d59dec50d06a10e1a8abb3b5574301f16b1a4"/>
  <p:tag name="ISPRING_ULTRA_SCORM_COURSE_ID" val="3ADE863E-D5B9-4148-AF10-C9D786F193B7"/>
  <p:tag name="ISPRING_SCORM_RATE_SLIDES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8P"/>
  <p:tag name="ISPRING_PRESENTATION_TITLE" val="Section 4.1 What are Ratios and Equivalent Ratios"/>
  <p:tag name="ISPRING_RESOURCE_PATHS_HASH_PRESENTER" val="aa469fdc19c32fc6910216d427617c32dc328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1819</TotalTime>
  <Words>395</Words>
  <Application>Microsoft Office PowerPoint</Application>
  <PresentationFormat>On-screen Show (4:3)</PresentationFormat>
  <Paragraphs>46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Oriel</vt:lpstr>
      <vt:lpstr>Equation</vt:lpstr>
      <vt:lpstr>Section 4.1 Ratios and Equivalent ratios</vt:lpstr>
      <vt:lpstr>I) Ratios</vt:lpstr>
      <vt:lpstr>Two term and Three term Ratios</vt:lpstr>
      <vt:lpstr>PowerPoint Presentation</vt:lpstr>
      <vt:lpstr>Equivalent Ratios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4.1 What are Ratios and Equivalent Ratios</dc:title>
  <dc:creator>Danny Young</dc:creator>
  <cp:lastModifiedBy>Danny Young</cp:lastModifiedBy>
  <cp:revision>45</cp:revision>
  <dcterms:created xsi:type="dcterms:W3CDTF">2012-11-10T06:50:34Z</dcterms:created>
  <dcterms:modified xsi:type="dcterms:W3CDTF">2018-01-09T22:41:51Z</dcterms:modified>
</cp:coreProperties>
</file>